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6"/>
  </p:notesMasterIdLst>
  <p:sldIdLst>
    <p:sldId id="402" r:id="rId2"/>
    <p:sldId id="414" r:id="rId3"/>
    <p:sldId id="415" r:id="rId4"/>
    <p:sldId id="428" r:id="rId5"/>
    <p:sldId id="429" r:id="rId6"/>
    <p:sldId id="430" r:id="rId7"/>
    <p:sldId id="431" r:id="rId8"/>
    <p:sldId id="423" r:id="rId9"/>
    <p:sldId id="424" r:id="rId10"/>
    <p:sldId id="432" r:id="rId11"/>
    <p:sldId id="422" r:id="rId12"/>
    <p:sldId id="411" r:id="rId13"/>
    <p:sldId id="433" r:id="rId14"/>
    <p:sldId id="43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A51EA9-7B3C-4D40-B2E5-DFD25BD3C9BD}">
          <p14:sldIdLst>
            <p14:sldId id="402"/>
            <p14:sldId id="414"/>
            <p14:sldId id="415"/>
            <p14:sldId id="428"/>
            <p14:sldId id="429"/>
            <p14:sldId id="430"/>
            <p14:sldId id="431"/>
            <p14:sldId id="423"/>
            <p14:sldId id="424"/>
            <p14:sldId id="432"/>
            <p14:sldId id="422"/>
            <p14:sldId id="411"/>
            <p14:sldId id="433"/>
            <p14:sldId id="4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095"/>
    <a:srgbClr val="0F8243"/>
    <a:srgbClr val="56CAFF"/>
    <a:srgbClr val="FBC900"/>
    <a:srgbClr val="F0F762"/>
    <a:srgbClr val="F5F5F6"/>
    <a:srgbClr val="003C57"/>
    <a:srgbClr val="27A0CC"/>
    <a:srgbClr val="00A3A6"/>
    <a:srgbClr val="3C3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1"/>
    <p:restoredTop sz="93919"/>
  </p:normalViewPr>
  <p:slideViewPr>
    <p:cSldViewPr snapToGrid="0" snapToObjects="1">
      <p:cViewPr varScale="1">
        <p:scale>
          <a:sx n="80" d="100"/>
          <a:sy n="80" d="100"/>
        </p:scale>
        <p:origin x="10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5" d="100"/>
          <a:sy n="155" d="100"/>
        </p:scale>
        <p:origin x="4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Exports</a:t>
            </a:r>
            <a:r>
              <a:rPr lang="en-GB" baseline="0"/>
              <a:t> of telecomms, computer &amp; information services 2019 Q1 to 2021 Q2 (£millions)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9 Telecomms, computer &amp; information services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Sheet1!$F$2:$O$2</c:f>
              <c:strCache>
                <c:ptCount val="10"/>
                <c:pt idx="0">
                  <c:v>2019Q1</c:v>
                </c:pt>
                <c:pt idx="1">
                  <c:v>2019Q2</c:v>
                </c:pt>
                <c:pt idx="2">
                  <c:v>2019Q3</c:v>
                </c:pt>
                <c:pt idx="3">
                  <c:v>2019Q4</c:v>
                </c:pt>
                <c:pt idx="4">
                  <c:v>2020Q1</c:v>
                </c:pt>
                <c:pt idx="5">
                  <c:v>2020Q2</c:v>
                </c:pt>
                <c:pt idx="6">
                  <c:v>2020Q3</c:v>
                </c:pt>
                <c:pt idx="7">
                  <c:v>2020Q4</c:v>
                </c:pt>
                <c:pt idx="8">
                  <c:v>2021Q1</c:v>
                </c:pt>
                <c:pt idx="9">
                  <c:v>2021Q2</c:v>
                </c:pt>
              </c:strCache>
            </c:strRef>
          </c:cat>
          <c:val>
            <c:numRef>
              <c:f>Sheet1!$F$3:$O$3</c:f>
              <c:numCache>
                <c:formatCode>General</c:formatCode>
                <c:ptCount val="10"/>
                <c:pt idx="0">
                  <c:v>5689</c:v>
                </c:pt>
                <c:pt idx="1">
                  <c:v>5947</c:v>
                </c:pt>
                <c:pt idx="2">
                  <c:v>6466</c:v>
                </c:pt>
                <c:pt idx="3">
                  <c:v>6804</c:v>
                </c:pt>
                <c:pt idx="4">
                  <c:v>6295</c:v>
                </c:pt>
                <c:pt idx="5">
                  <c:v>6416</c:v>
                </c:pt>
                <c:pt idx="6">
                  <c:v>6670</c:v>
                </c:pt>
                <c:pt idx="7">
                  <c:v>7427</c:v>
                </c:pt>
                <c:pt idx="8">
                  <c:v>6153</c:v>
                </c:pt>
                <c:pt idx="9">
                  <c:v>5967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AC-467E-930F-420D90CDB75D}"/>
            </c:ext>
          </c:extLst>
        </c:ser>
        <c:ser>
          <c:idx val="1"/>
          <c:order val="1"/>
          <c:tx>
            <c:v>9.1 Telecommunications services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Sheet1!$F$2:$O$2</c:f>
              <c:strCache>
                <c:ptCount val="10"/>
                <c:pt idx="0">
                  <c:v>2019Q1</c:v>
                </c:pt>
                <c:pt idx="1">
                  <c:v>2019Q2</c:v>
                </c:pt>
                <c:pt idx="2">
                  <c:v>2019Q3</c:v>
                </c:pt>
                <c:pt idx="3">
                  <c:v>2019Q4</c:v>
                </c:pt>
                <c:pt idx="4">
                  <c:v>2020Q1</c:v>
                </c:pt>
                <c:pt idx="5">
                  <c:v>2020Q2</c:v>
                </c:pt>
                <c:pt idx="6">
                  <c:v>2020Q3</c:v>
                </c:pt>
                <c:pt idx="7">
                  <c:v>2020Q4</c:v>
                </c:pt>
                <c:pt idx="8">
                  <c:v>2021Q1</c:v>
                </c:pt>
                <c:pt idx="9">
                  <c:v>2021Q2</c:v>
                </c:pt>
              </c:strCache>
            </c:strRef>
          </c:cat>
          <c:val>
            <c:numRef>
              <c:f>Sheet1!$F$4:$O$4</c:f>
              <c:numCache>
                <c:formatCode>General</c:formatCode>
                <c:ptCount val="10"/>
                <c:pt idx="0">
                  <c:v>1612</c:v>
                </c:pt>
                <c:pt idx="1">
                  <c:v>1710</c:v>
                </c:pt>
                <c:pt idx="2">
                  <c:v>1951</c:v>
                </c:pt>
                <c:pt idx="3">
                  <c:v>1955</c:v>
                </c:pt>
                <c:pt idx="4">
                  <c:v>1867</c:v>
                </c:pt>
                <c:pt idx="5">
                  <c:v>1858</c:v>
                </c:pt>
                <c:pt idx="6">
                  <c:v>1977</c:v>
                </c:pt>
                <c:pt idx="7">
                  <c:v>1990</c:v>
                </c:pt>
                <c:pt idx="8">
                  <c:v>1644</c:v>
                </c:pt>
                <c:pt idx="9">
                  <c:v>1584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AC-467E-930F-420D90CDB75D}"/>
            </c:ext>
          </c:extLst>
        </c:ser>
        <c:ser>
          <c:idx val="2"/>
          <c:order val="2"/>
          <c:tx>
            <c:v>9.2 Computer 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Sheet1!$F$2:$O$2</c:f>
              <c:strCache>
                <c:ptCount val="10"/>
                <c:pt idx="0">
                  <c:v>2019Q1</c:v>
                </c:pt>
                <c:pt idx="1">
                  <c:v>2019Q2</c:v>
                </c:pt>
                <c:pt idx="2">
                  <c:v>2019Q3</c:v>
                </c:pt>
                <c:pt idx="3">
                  <c:v>2019Q4</c:v>
                </c:pt>
                <c:pt idx="4">
                  <c:v>2020Q1</c:v>
                </c:pt>
                <c:pt idx="5">
                  <c:v>2020Q2</c:v>
                </c:pt>
                <c:pt idx="6">
                  <c:v>2020Q3</c:v>
                </c:pt>
                <c:pt idx="7">
                  <c:v>2020Q4</c:v>
                </c:pt>
                <c:pt idx="8">
                  <c:v>2021Q1</c:v>
                </c:pt>
                <c:pt idx="9">
                  <c:v>2021Q2</c:v>
                </c:pt>
              </c:strCache>
            </c:strRef>
          </c:cat>
          <c:val>
            <c:numRef>
              <c:f>Sheet1!$F$5:$O$5</c:f>
              <c:numCache>
                <c:formatCode>General</c:formatCode>
                <c:ptCount val="10"/>
                <c:pt idx="0">
                  <c:v>3078</c:v>
                </c:pt>
                <c:pt idx="1">
                  <c:v>3215</c:v>
                </c:pt>
                <c:pt idx="2">
                  <c:v>3445</c:v>
                </c:pt>
                <c:pt idx="3">
                  <c:v>3709</c:v>
                </c:pt>
                <c:pt idx="4">
                  <c:v>3053</c:v>
                </c:pt>
                <c:pt idx="5">
                  <c:v>3118</c:v>
                </c:pt>
                <c:pt idx="6">
                  <c:v>3207</c:v>
                </c:pt>
                <c:pt idx="7">
                  <c:v>3482</c:v>
                </c:pt>
                <c:pt idx="8">
                  <c:v>3301</c:v>
                </c:pt>
                <c:pt idx="9">
                  <c:v>3217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AC-467E-930F-420D90CDB75D}"/>
            </c:ext>
          </c:extLst>
        </c:ser>
        <c:ser>
          <c:idx val="3"/>
          <c:order val="3"/>
          <c:tx>
            <c:v>9.3 Information services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Sheet1!$F$2:$O$2</c:f>
              <c:strCache>
                <c:ptCount val="10"/>
                <c:pt idx="0">
                  <c:v>2019Q1</c:v>
                </c:pt>
                <c:pt idx="1">
                  <c:v>2019Q2</c:v>
                </c:pt>
                <c:pt idx="2">
                  <c:v>2019Q3</c:v>
                </c:pt>
                <c:pt idx="3">
                  <c:v>2019Q4</c:v>
                </c:pt>
                <c:pt idx="4">
                  <c:v>2020Q1</c:v>
                </c:pt>
                <c:pt idx="5">
                  <c:v>2020Q2</c:v>
                </c:pt>
                <c:pt idx="6">
                  <c:v>2020Q3</c:v>
                </c:pt>
                <c:pt idx="7">
                  <c:v>2020Q4</c:v>
                </c:pt>
                <c:pt idx="8">
                  <c:v>2021Q1</c:v>
                </c:pt>
                <c:pt idx="9">
                  <c:v>2021Q2</c:v>
                </c:pt>
              </c:strCache>
            </c:strRef>
          </c:cat>
          <c:val>
            <c:numRef>
              <c:f>Sheet1!$F$6:$O$6</c:f>
              <c:numCache>
                <c:formatCode>General</c:formatCode>
                <c:ptCount val="10"/>
                <c:pt idx="0">
                  <c:v>999</c:v>
                </c:pt>
                <c:pt idx="1">
                  <c:v>1022</c:v>
                </c:pt>
                <c:pt idx="2">
                  <c:v>1070</c:v>
                </c:pt>
                <c:pt idx="3">
                  <c:v>1140</c:v>
                </c:pt>
                <c:pt idx="4">
                  <c:v>1375</c:v>
                </c:pt>
                <c:pt idx="5">
                  <c:v>1440</c:v>
                </c:pt>
                <c:pt idx="6">
                  <c:v>1486</c:v>
                </c:pt>
                <c:pt idx="7">
                  <c:v>1955</c:v>
                </c:pt>
                <c:pt idx="8">
                  <c:v>1208</c:v>
                </c:pt>
                <c:pt idx="9">
                  <c:v>1166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AC-467E-930F-420D90CDB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0050656"/>
        <c:axId val="810050984"/>
      </c:lineChart>
      <c:catAx>
        <c:axId val="81005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050984"/>
        <c:crossesAt val="0"/>
        <c:auto val="1"/>
        <c:lblAlgn val="ctr"/>
        <c:lblOffset val="100"/>
        <c:noMultiLvlLbl val="0"/>
      </c:catAx>
      <c:valAx>
        <c:axId val="81005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05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4"/>
            <a:ext cx="7382434" cy="271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  <a:endParaRPr lang="en-GB" dirty="0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18 November 2021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over</a:t>
            </a:r>
            <a:br>
              <a:rPr lang="en-US" dirty="0"/>
            </a:br>
            <a:r>
              <a:rPr lang="en-US" dirty="0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the background image and include any copyright information if required e.g. </a:t>
            </a:r>
            <a:r>
              <a:rPr lang="en-US" dirty="0">
                <a:solidFill>
                  <a:schemeClr val="bg1"/>
                </a:solidFill>
              </a:rPr>
              <a:t>© </a:t>
            </a:r>
            <a:r>
              <a:rPr lang="en-GB" dirty="0">
                <a:solidFill>
                  <a:schemeClr val="bg1"/>
                </a:solidFill>
              </a:rPr>
              <a:t>Photo by NASA on 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US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3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8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4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0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0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251785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</a:t>
            </a:r>
            <a:br>
              <a:rPr lang="en-US" dirty="0"/>
            </a:br>
            <a:r>
              <a:rPr lang="en-US" dirty="0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Write your title here </a:t>
            </a:r>
            <a:br>
              <a:rPr lang="en-US" dirty="0"/>
            </a:br>
            <a:r>
              <a:rPr lang="en-US" dirty="0"/>
              <a:t>(in sentence case)</a:t>
            </a:r>
            <a:endParaRPr lang="en-GB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(minimum recommended text size 18pt)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18 November 2021</a:t>
            </a:fld>
            <a:endParaRPr lang="en-US" dirty="0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25" r:id="rId4"/>
    <p:sldLayoutId id="2147483739" r:id="rId5"/>
    <p:sldLayoutId id="2147483708" r:id="rId6"/>
    <p:sldLayoutId id="2147483740" r:id="rId7"/>
    <p:sldLayoutId id="2147483724" r:id="rId8"/>
    <p:sldLayoutId id="2147483704" r:id="rId9"/>
    <p:sldLayoutId id="2147483705" r:id="rId10"/>
    <p:sldLayoutId id="2147483729" r:id="rId11"/>
    <p:sldLayoutId id="2147483730" r:id="rId12"/>
    <p:sldLayoutId id="2147483671" r:id="rId13"/>
    <p:sldLayoutId id="2147483728" r:id="rId14"/>
    <p:sldLayoutId id="2147483684" r:id="rId15"/>
    <p:sldLayoutId id="2147483674" r:id="rId16"/>
    <p:sldLayoutId id="2147483689" r:id="rId17"/>
    <p:sldLayoutId id="2147483675" r:id="rId18"/>
    <p:sldLayoutId id="2147483677" r:id="rId19"/>
    <p:sldLayoutId id="2147483682" r:id="rId20"/>
    <p:sldLayoutId id="2147483683" r:id="rId21"/>
    <p:sldLayoutId id="2147483681" r:id="rId22"/>
    <p:sldLayoutId id="2147483680" r:id="rId23"/>
    <p:sldLayoutId id="2147483679" r:id="rId24"/>
    <p:sldLayoutId id="2147483709" r:id="rId25"/>
    <p:sldLayoutId id="2147483737" r:id="rId26"/>
    <p:sldLayoutId id="2147483735" r:id="rId27"/>
    <p:sldLayoutId id="2147483678" r:id="rId28"/>
    <p:sldLayoutId id="2147483713" r:id="rId29"/>
    <p:sldLayoutId id="2147483715" r:id="rId30"/>
    <p:sldLayoutId id="2147483717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33" r:id="rId37"/>
    <p:sldLayoutId id="2147483736" r:id="rId38"/>
    <p:sldLayoutId id="2147483734" r:id="rId39"/>
    <p:sldLayoutId id="2147483718" r:id="rId40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orient="horz" pos="3634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conomy/nationalaccounts/balanceofpayments/articles/uktradeinservicesbyindustrycountryandservicetype/2016to2018" TargetMode="External"/><Relationship Id="rId2" Type="http://schemas.openxmlformats.org/officeDocument/2006/relationships/hyperlink" Target="https://www.ons.gov.uk/businessindustryandtrade/internationaltrade/datasets/uktradeinservicesservicetypebypartnercountrynonseasonallyadjusted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ons.gov.uk/businessindustryandtrade/internationaltrade/articles/modesofsupplyukexperimentalestimates/201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2B7606F-25F1-44A9-85D1-9970728A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61" y="467994"/>
            <a:ext cx="6920345" cy="3423977"/>
          </a:xfrm>
        </p:spPr>
        <p:txBody>
          <a:bodyPr>
            <a:normAutofit/>
          </a:bodyPr>
          <a:lstStyle/>
          <a:p>
            <a:r>
              <a:rPr lang="en-US" dirty="0"/>
              <a:t>The compilation of telecommunications, computer and information services</a:t>
            </a:r>
            <a:endParaRPr lang="en-GB" dirty="0"/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A9819EFB-579D-4691-AE16-89A76B47E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2475" y="3555624"/>
            <a:ext cx="6433868" cy="975332"/>
          </a:xfrm>
        </p:spPr>
        <p:txBody>
          <a:bodyPr/>
          <a:lstStyle/>
          <a:p>
            <a:r>
              <a:rPr lang="en-GB" dirty="0"/>
              <a:t>Natalie Jefferies</a:t>
            </a:r>
          </a:p>
          <a:p>
            <a:r>
              <a:rPr lang="en-GB" dirty="0"/>
              <a:t>Grace Atkinson</a:t>
            </a:r>
          </a:p>
        </p:txBody>
      </p:sp>
      <p:sp>
        <p:nvSpPr>
          <p:cNvPr id="8" name="Presenter Information">
            <a:extLst>
              <a:ext uri="{FF2B5EF4-FFF2-40B4-BE49-F238E27FC236}">
                <a16:creationId xmlns:a16="http://schemas.microsoft.com/office/drawing/2014/main" id="{1D76D23A-DF48-482E-864D-C3BFFE98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4684235"/>
            <a:ext cx="6433868" cy="312330"/>
          </a:xfrm>
        </p:spPr>
        <p:txBody>
          <a:bodyPr/>
          <a:lstStyle/>
          <a:p>
            <a:r>
              <a:rPr lang="en-GB" dirty="0"/>
              <a:t>ONS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31F1-065E-594C-8147-D209A7179285}" type="datetime4">
              <a:rPr lang="en-GB" smtClean="0"/>
              <a:t>18 November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7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4AF43E7-E7EE-4842-81ED-933877BC3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541A1B-28E0-46C3-909A-8DE4E75CAE8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299" y="1254717"/>
            <a:ext cx="11020425" cy="5089663"/>
          </a:xfrm>
        </p:spPr>
        <p:txBody>
          <a:bodyPr/>
          <a:lstStyle/>
          <a:p>
            <a:r>
              <a:rPr lang="en-GB" dirty="0"/>
              <a:t>Data from the relevant ITIS products are collated, and converted into EBOPS.</a:t>
            </a:r>
          </a:p>
          <a:p>
            <a:r>
              <a:rPr lang="en-GB" dirty="0"/>
              <a:t>Data will then go through supply-use balancing to give us final figures for the account. </a:t>
            </a:r>
          </a:p>
          <a:p>
            <a:r>
              <a:rPr lang="en-GB" dirty="0"/>
              <a:t>Additional processing for specific releases can then be completed, geography information also collected from ITIS is used to create country level data.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9EF4557-84EF-4C39-86E1-38723EA8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27832"/>
            <a:ext cx="6117996" cy="814519"/>
          </a:xfrm>
        </p:spPr>
        <p:txBody>
          <a:bodyPr/>
          <a:lstStyle/>
          <a:p>
            <a:r>
              <a:rPr lang="en-GB" dirty="0"/>
              <a:t>Final processing</a:t>
            </a:r>
          </a:p>
        </p:txBody>
      </p:sp>
    </p:spTree>
    <p:extLst>
      <p:ext uri="{BB962C8B-B14F-4D97-AF65-F5344CB8AC3E}">
        <p14:creationId xmlns:p14="http://schemas.microsoft.com/office/powerpoint/2010/main" val="169240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0347965-8DB5-F347-9A89-FADB0E4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ONS publish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400D4C-CC25-8F4D-8C94-DEBA24A0D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D505624-DAE5-44CD-8B25-35F0F04EB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8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A9B8ADC-90EF-674B-B002-4C090D7DC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787274-F029-E748-8C7B-8D67F99E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B88DE-ECEA-4EF0-A907-9B0C605549C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681675"/>
            <a:ext cx="3331866" cy="3004669"/>
          </a:xfrm>
        </p:spPr>
        <p:txBody>
          <a:bodyPr/>
          <a:lstStyle/>
          <a:p>
            <a:r>
              <a:rPr lang="en-GB" sz="2400" dirty="0"/>
              <a:t>2 digit level</a:t>
            </a:r>
          </a:p>
          <a:p>
            <a:r>
              <a:rPr lang="en-GB" sz="2400" dirty="0"/>
              <a:t>Quarterly and annual data</a:t>
            </a:r>
          </a:p>
          <a:p>
            <a:r>
              <a:rPr lang="en-GB" sz="2400" dirty="0"/>
              <a:t>Non-seasonally adjusted</a:t>
            </a:r>
          </a:p>
          <a:p>
            <a:r>
              <a:rPr lang="en-GB" sz="2400" dirty="0"/>
              <a:t>67 countries + 11 regional groups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BAB936-0F19-48AF-9849-CE328DF0BE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57713" y="639763"/>
          <a:ext cx="6821487" cy="512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9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A9B8ADC-90EF-674B-B002-4C090D7DC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787274-F029-E748-8C7B-8D67F99E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842"/>
            <a:ext cx="7391400" cy="814519"/>
          </a:xfrm>
        </p:spPr>
        <p:txBody>
          <a:bodyPr/>
          <a:lstStyle/>
          <a:p>
            <a:r>
              <a:rPr lang="en-US" dirty="0"/>
              <a:t>Other ONS releases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B88DE-ECEA-4EF0-A907-9B0C605549C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81675"/>
            <a:ext cx="8296275" cy="1315488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Trade in Services by partner country</a:t>
            </a:r>
            <a:endParaRPr lang="en-GB" sz="2400" dirty="0"/>
          </a:p>
          <a:p>
            <a:r>
              <a:rPr lang="en-GB" sz="2400" dirty="0">
                <a:hlinkClick r:id="rId3"/>
              </a:rPr>
              <a:t>Trade in Services by Industry</a:t>
            </a:r>
            <a:endParaRPr lang="en-GB" sz="2400" dirty="0"/>
          </a:p>
          <a:p>
            <a:r>
              <a:rPr lang="en-GB" sz="2400" dirty="0">
                <a:hlinkClick r:id="rId4"/>
              </a:rPr>
              <a:t>Modes of Supply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325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A9B8ADC-90EF-674B-B002-4C090D7DC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B88DE-ECEA-4EF0-A907-9B0C605549C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81676"/>
            <a:ext cx="10533744" cy="4009559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Thank you for your time, we will now be happy to take any questions.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 can contact us using any of the below email addresses:</a:t>
            </a:r>
          </a:p>
          <a:p>
            <a:pPr marL="0" indent="0">
              <a:buNone/>
            </a:pPr>
            <a:r>
              <a:rPr lang="en-GB" sz="2400" dirty="0"/>
              <a:t>Trade@ons.gov.uk</a:t>
            </a:r>
          </a:p>
          <a:p>
            <a:pPr marL="0" indent="0">
              <a:buNone/>
            </a:pPr>
            <a:r>
              <a:rPr lang="en-GB" sz="2400" dirty="0"/>
              <a:t>Natalie.Jefferies@ons.gov.uk</a:t>
            </a:r>
          </a:p>
          <a:p>
            <a:pPr marL="0" indent="0">
              <a:buNone/>
            </a:pPr>
            <a:r>
              <a:rPr lang="en-GB" sz="2400" dirty="0"/>
              <a:t>Grace.Atkinson@ons.gov.uk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872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D4390C0-1B50-704F-8CD0-89F552C8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716932"/>
            <a:ext cx="10515600" cy="2105192"/>
          </a:xfrm>
        </p:spPr>
        <p:txBody>
          <a:bodyPr/>
          <a:lstStyle/>
          <a:p>
            <a:r>
              <a:rPr lang="en-US" dirty="0"/>
              <a:t>Sourcing and processing data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AF343542-6791-924E-AAFE-CFEF2B13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356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730F1D63-F6B7-3643-940D-BA23DC44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Trade in Services (ITIS) survey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E381E7E6-6023-B64D-8DDF-E4F55E26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3878049"/>
          </a:xfrm>
        </p:spPr>
        <p:txBody>
          <a:bodyPr/>
          <a:lstStyle/>
          <a:p>
            <a:r>
              <a:rPr lang="en-US" dirty="0"/>
              <a:t>The ITIS survey is the UK’s biggest trade in services dataset and contributes roughly 50% of all trade in services data.</a:t>
            </a:r>
          </a:p>
          <a:p>
            <a:r>
              <a:rPr lang="en-US" dirty="0"/>
              <a:t>It is a quarterly and annual business survey that collects import and export data for 52.</a:t>
            </a:r>
          </a:p>
          <a:p>
            <a:r>
              <a:rPr lang="en-US" dirty="0"/>
              <a:t>Breakdowns are available by product, industry and geographical region.  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D0C136E-D1B7-094D-B9D6-398C890DA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7919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730F1D63-F6B7-3643-940D-BA23DC44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of ITIS survey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E381E7E6-6023-B64D-8DDF-E4F55E26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4006290"/>
          </a:xfrm>
        </p:spPr>
        <p:txBody>
          <a:bodyPr/>
          <a:lstStyle/>
          <a:p>
            <a:r>
              <a:rPr lang="en-US" dirty="0"/>
              <a:t>The survey excludes travel, transport and banking sectors.</a:t>
            </a:r>
          </a:p>
          <a:p>
            <a:r>
              <a:rPr lang="en-US" dirty="0"/>
              <a:t>Businesses with 0-9 employees are currently excluded.</a:t>
            </a:r>
          </a:p>
          <a:p>
            <a:r>
              <a:rPr lang="en-US" dirty="0"/>
              <a:t>The quarterly survey samples 2,200 businesses.</a:t>
            </a:r>
          </a:p>
          <a:p>
            <a:r>
              <a:rPr lang="en-US" dirty="0"/>
              <a:t>The annual survey samples 16,500 businesses.</a:t>
            </a:r>
          </a:p>
          <a:p>
            <a:r>
              <a:rPr lang="en-US" dirty="0"/>
              <a:t>Companies from Northern Ireland are currently only included in the annual survey.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D0C136E-D1B7-094D-B9D6-398C890DA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0865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730F1D63-F6B7-3643-940D-BA23DC44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for ITIS survey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E381E7E6-6023-B64D-8DDF-E4F55E26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3878049"/>
          </a:xfrm>
        </p:spPr>
        <p:txBody>
          <a:bodyPr/>
          <a:lstStyle/>
          <a:p>
            <a:r>
              <a:rPr lang="en-US" dirty="0"/>
              <a:t>High propensity industries are targeted using random sampling during the annual sampling phase.</a:t>
            </a:r>
          </a:p>
          <a:p>
            <a:r>
              <a:rPr lang="en-US" dirty="0"/>
              <a:t>Low propensity industries are identified using their responses about importing/exporting on the ONS Annual Business Survey (ABS).</a:t>
            </a:r>
          </a:p>
          <a:p>
            <a:r>
              <a:rPr lang="en-US" dirty="0"/>
              <a:t>A panel of known, large respondents is identified, maintained and sampled each year/quarter.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D0C136E-D1B7-094D-B9D6-398C890DA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7651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730F1D63-F6B7-3643-940D-BA23DC44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Outliering</a:t>
            </a:r>
            <a:r>
              <a:rPr lang="en-US" dirty="0"/>
              <a:t> and estimation in ITIS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E381E7E6-6023-B64D-8DDF-E4F55E26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44197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winsorisation</a:t>
            </a:r>
            <a:r>
              <a:rPr lang="en-US" dirty="0"/>
              <a:t> method is used to outlier data, </a:t>
            </a:r>
            <a:r>
              <a:rPr lang="en-US" dirty="0" err="1"/>
              <a:t>outliered</a:t>
            </a:r>
            <a:r>
              <a:rPr lang="en-US" dirty="0"/>
              <a:t> data feeds into results but not estimation.</a:t>
            </a:r>
          </a:p>
          <a:p>
            <a:r>
              <a:rPr lang="en-US" dirty="0"/>
              <a:t>Quarterly data is weighted using a forecast ratio derived from the latest annual dataset.</a:t>
            </a:r>
          </a:p>
          <a:p>
            <a:r>
              <a:rPr lang="en-US" dirty="0"/>
              <a:t>In the annual data, known traders are not weighted. The random sample and businesses identified through the ABS are weighted using design weights to estimate for the non-sampled population.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D0C136E-D1B7-094D-B9D6-398C890DA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12574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730F1D63-F6B7-3643-940D-BA23DC44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in ITIS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E381E7E6-6023-B64D-8DDF-E4F55E26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4292906"/>
          </a:xfrm>
        </p:spPr>
        <p:txBody>
          <a:bodyPr/>
          <a:lstStyle/>
          <a:p>
            <a:r>
              <a:rPr lang="en-US" dirty="0"/>
              <a:t>Quarterly data uses means of ration imputation. Previous period values, either returned or imputed are multiplied by a single mean growth known as an imputation link. </a:t>
            </a:r>
          </a:p>
          <a:p>
            <a:r>
              <a:rPr lang="en-US" dirty="0"/>
              <a:t>Annual data is imputed dependent on how the company entered the sample</a:t>
            </a:r>
          </a:p>
          <a:p>
            <a:pPr lvl="3"/>
            <a:r>
              <a:rPr lang="en-US" dirty="0"/>
              <a:t>Means of ratio imputation is applied to known traders</a:t>
            </a:r>
          </a:p>
          <a:p>
            <a:pPr lvl="3"/>
            <a:r>
              <a:rPr lang="en-US" dirty="0"/>
              <a:t>Ratio of means is applied to the companies from the ABS </a:t>
            </a:r>
          </a:p>
          <a:p>
            <a:pPr lvl="3"/>
            <a:r>
              <a:rPr lang="en-US" dirty="0"/>
              <a:t>Median imputation is applied to the random sample and ABS companies with no previous data. 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D0C136E-D1B7-094D-B9D6-398C890DA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1517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A382D0D6-16DE-7148-B791-B934C817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969428"/>
            <a:ext cx="10515600" cy="1052596"/>
          </a:xfrm>
        </p:spPr>
        <p:txBody>
          <a:bodyPr/>
          <a:lstStyle/>
          <a:p>
            <a:r>
              <a:rPr lang="en-US" dirty="0" err="1"/>
              <a:t>Finalising</a:t>
            </a:r>
            <a:r>
              <a:rPr lang="en-US" dirty="0"/>
              <a:t> the data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9FEA1DD-5C79-AC48-8E12-E7525B153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9071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4AF43E7-E7EE-4842-81ED-933877BC3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541A1B-28E0-46C3-909A-8DE4E75CAE8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1254717"/>
            <a:ext cx="4324350" cy="4119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These are the five products collected by ITIS that make up the telecommunications, computer and information services account.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49FA2602-BAD2-457D-A261-3A3D85E8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84" y="1047101"/>
            <a:ext cx="6117996" cy="458938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99EF4557-84EF-4C39-86E1-38723EA8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32582"/>
            <a:ext cx="6117996" cy="814519"/>
          </a:xfrm>
        </p:spPr>
        <p:txBody>
          <a:bodyPr/>
          <a:lstStyle/>
          <a:p>
            <a:r>
              <a:rPr lang="en-GB" dirty="0"/>
              <a:t>ITIS products</a:t>
            </a:r>
          </a:p>
        </p:txBody>
      </p:sp>
    </p:spTree>
    <p:extLst>
      <p:ext uri="{BB962C8B-B14F-4D97-AF65-F5344CB8AC3E}">
        <p14:creationId xmlns:p14="http://schemas.microsoft.com/office/powerpoint/2010/main" val="461408578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for National Statistics Powerpoint Template v5-06" id="{4AA31625-65EB-D141-9091-C49F0E63EB0A}" vid="{75903E48-F888-234A-BA37-1F6CAD490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14180</TotalTime>
  <Words>535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ONS</vt:lpstr>
      <vt:lpstr>The compilation of telecommunications, computer and information services</vt:lpstr>
      <vt:lpstr>Sourcing and processing data</vt:lpstr>
      <vt:lpstr>International Trade in Services (ITIS) survey</vt:lpstr>
      <vt:lpstr>Coverage of ITIS survey</vt:lpstr>
      <vt:lpstr>Sampling for ITIS survey</vt:lpstr>
      <vt:lpstr>Outliering and estimation in ITIS</vt:lpstr>
      <vt:lpstr>Imputation in ITIS</vt:lpstr>
      <vt:lpstr>Finalising the data</vt:lpstr>
      <vt:lpstr>ITIS products</vt:lpstr>
      <vt:lpstr>Final processing</vt:lpstr>
      <vt:lpstr>Data ONS publish</vt:lpstr>
      <vt:lpstr>Published data</vt:lpstr>
      <vt:lpstr>Other ONS releases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digital services and technology</dc:title>
  <dc:creator>Andy Budd</dc:creator>
  <cp:lastModifiedBy>Jefferies, Natalie</cp:lastModifiedBy>
  <cp:revision>435</cp:revision>
  <cp:lastPrinted>2018-12-19T10:37:59Z</cp:lastPrinted>
  <dcterms:created xsi:type="dcterms:W3CDTF">2018-07-16T11:41:44Z</dcterms:created>
  <dcterms:modified xsi:type="dcterms:W3CDTF">2021-11-18T18:10:30Z</dcterms:modified>
</cp:coreProperties>
</file>